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A22D7-8743-4492-8126-BEC649CB53C2}" type="datetimeFigureOut">
              <a:rPr lang="pt-BR" smtClean="0"/>
              <a:t>02/12/2014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0D9F0-910B-436C-8033-B926C911FEB8}" type="slidenum">
              <a:rPr lang="pt-BR" smtClean="0"/>
              <a:t>‹nº›</a:t>
            </a:fld>
            <a:endParaRPr lang="pt-BR"/>
          </a:p>
        </p:txBody>
      </p:sp>
    </p:spTree>
    <p:extLst>
      <p:ext uri="{BB962C8B-B14F-4D97-AF65-F5344CB8AC3E}">
        <p14:creationId xmlns:p14="http://schemas.microsoft.com/office/powerpoint/2010/main" val="323911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8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404765-A0FA-4CA1-84FF-F399D6582194}" type="slidenum">
              <a:rPr lang="pt-BR" altLang="pt-BR" smtClean="0"/>
              <a:pPr eaLnBrk="1" hangingPunct="1"/>
              <a:t>6</a:t>
            </a:fld>
            <a:endParaRPr lang="pt-BR"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BB315-8F43-4185-8AED-8A76EE5FB5D5}" type="slidenum">
              <a:rPr lang="pt-BR" altLang="pt-BR" smtClean="0"/>
              <a:pPr eaLnBrk="1" hangingPunct="1"/>
              <a:t>25</a:t>
            </a:fld>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50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2FE9AB-E88A-4543-811C-041C4CCF5D6D}" type="slidenum">
              <a:rPr lang="pt-BR" altLang="pt-BR" smtClean="0"/>
              <a:pPr eaLnBrk="1" hangingPunct="1"/>
              <a:t>26</a:t>
            </a:fld>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69711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189821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166391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344191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188404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D88C497-5565-42A2-A468-4A9E0D205485}" type="datetimeFigureOut">
              <a:rPr lang="pt-BR" smtClean="0"/>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424219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D88C497-5565-42A2-A468-4A9E0D205485}" type="datetimeFigureOut">
              <a:rPr lang="pt-BR" smtClean="0"/>
              <a:t>02/12/2014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65133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D88C497-5565-42A2-A468-4A9E0D205485}" type="datetimeFigureOut">
              <a:rPr lang="pt-BR" smtClean="0"/>
              <a:t>02/12/2014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32931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D88C497-5565-42A2-A468-4A9E0D205485}" type="datetimeFigureOut">
              <a:rPr lang="pt-BR" smtClean="0"/>
              <a:t>02/12/2014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114847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D88C497-5565-42A2-A468-4A9E0D205485}" type="datetimeFigureOut">
              <a:rPr lang="pt-BR" smtClean="0"/>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377642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D88C497-5565-42A2-A468-4A9E0D205485}" type="datetimeFigureOut">
              <a:rPr lang="pt-BR" smtClean="0"/>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CE30D-EBFB-499B-9830-02A6FB5DA705}" type="slidenum">
              <a:rPr lang="pt-BR" smtClean="0"/>
              <a:t>‹nº›</a:t>
            </a:fld>
            <a:endParaRPr lang="pt-BR"/>
          </a:p>
        </p:txBody>
      </p:sp>
    </p:spTree>
    <p:extLst>
      <p:ext uri="{BB962C8B-B14F-4D97-AF65-F5344CB8AC3E}">
        <p14:creationId xmlns:p14="http://schemas.microsoft.com/office/powerpoint/2010/main" val="27195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8C497-5565-42A2-A468-4A9E0D205485}" type="datetimeFigureOut">
              <a:rPr lang="pt-BR" smtClean="0"/>
              <a:t>02/12/2014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CE30D-EBFB-499B-9830-02A6FB5DA705}" type="slidenum">
              <a:rPr lang="pt-BR" smtClean="0"/>
              <a:t>‹nº›</a:t>
            </a:fld>
            <a:endParaRPr lang="pt-BR"/>
          </a:p>
        </p:txBody>
      </p:sp>
    </p:spTree>
    <p:extLst>
      <p:ext uri="{BB962C8B-B14F-4D97-AF65-F5344CB8AC3E}">
        <p14:creationId xmlns:p14="http://schemas.microsoft.com/office/powerpoint/2010/main" val="414019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755650" y="2276475"/>
            <a:ext cx="7772400" cy="1470025"/>
          </a:xfrm>
        </p:spPr>
        <p:txBody>
          <a:bodyPr/>
          <a:lstStyle/>
          <a:p>
            <a:pPr eaLnBrk="1" hangingPunct="1"/>
            <a:r>
              <a:rPr lang="pt-BR" altLang="pt-BR" dirty="0" smtClean="0">
                <a:solidFill>
                  <a:srgbClr val="0070C0"/>
                </a:solidFill>
                <a:latin typeface="Arial" charset="0"/>
              </a:rPr>
              <a:t>FEBRE DO CHIKUNGUNYA</a:t>
            </a:r>
            <a:br>
              <a:rPr lang="pt-BR" altLang="pt-BR" dirty="0" smtClean="0">
                <a:solidFill>
                  <a:srgbClr val="0070C0"/>
                </a:solidFill>
                <a:latin typeface="Arial" charset="0"/>
              </a:rPr>
            </a:br>
            <a:endParaRPr lang="pt-BR" altLang="pt-BR" dirty="0" smtClean="0">
              <a:solidFill>
                <a:srgbClr val="0070C0"/>
              </a:solidFill>
              <a:latin typeface="Arial" charset="0"/>
            </a:endParaRPr>
          </a:p>
        </p:txBody>
      </p:sp>
      <p:sp>
        <p:nvSpPr>
          <p:cNvPr id="2" name="Espaço Reservado para Rodapé 1"/>
          <p:cNvSpPr>
            <a:spLocks noGrp="1"/>
          </p:cNvSpPr>
          <p:nvPr>
            <p:ph type="ftr" sz="quarter" idx="11"/>
          </p:nvPr>
        </p:nvSpPr>
        <p:spPr/>
        <p:txBody>
          <a:bodyPr/>
          <a:lstStyle/>
          <a:p>
            <a:pPr>
              <a:defRPr/>
            </a:pPr>
            <a:endParaRPr lang="pt-BR" dirty="0"/>
          </a:p>
        </p:txBody>
      </p:sp>
      <p:pic>
        <p:nvPicPr>
          <p:cNvPr id="174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55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539750" y="250825"/>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FORMAS CLINICAS</a:t>
            </a:r>
            <a:endParaRPr lang="pt-BR" altLang="pt-BR" sz="3200">
              <a:solidFill>
                <a:srgbClr val="0070C0"/>
              </a:solidFill>
            </a:endParaRPr>
          </a:p>
        </p:txBody>
      </p:sp>
      <p:sp>
        <p:nvSpPr>
          <p:cNvPr id="26627" name="Text Box 3"/>
          <p:cNvSpPr txBox="1">
            <a:spLocks noChangeArrowheads="1"/>
          </p:cNvSpPr>
          <p:nvPr/>
        </p:nvSpPr>
        <p:spPr bwMode="auto">
          <a:xfrm>
            <a:off x="3765550" y="563562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6628"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6629"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6630" name="Retângulo 6"/>
          <p:cNvSpPr>
            <a:spLocks noChangeArrowheads="1"/>
          </p:cNvSpPr>
          <p:nvPr/>
        </p:nvSpPr>
        <p:spPr bwMode="auto">
          <a:xfrm>
            <a:off x="0" y="981075"/>
            <a:ext cx="9109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b="1"/>
              <a:t>Crônica:</a:t>
            </a:r>
            <a:r>
              <a:rPr lang="pt-BR" altLang="pt-BR"/>
              <a:t> a doença crônica é definida por sintomas que persistem mais de três meses. O sintoma mais comum é artralgia inflamatória nas mesmas articulações afetadas durante os estágios agudos que podem durar de meses a 02 anos e converter-se em uma dor crônica incapacitante para algumas pessoas (estudos F. Simone, Departamento de Doenças Infecciosas e Medicina Tropical, Hospital Militar de Leveran, Paris, França). </a:t>
            </a:r>
          </a:p>
        </p:txBody>
      </p:sp>
      <p:pic>
        <p:nvPicPr>
          <p:cNvPr id="26631" name="Picture 2" descr="https://encrypted-tbn1.gstatic.com/images?q=tbn:ANd9GcTcHDMm2atkDeobsZBtF0viMAdCHQRQvpnuEuQdnquFbsEbZ-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725" y="3403600"/>
            <a:ext cx="3795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266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87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539750" y="250825"/>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PERIODO DE INCUBAÇÃO</a:t>
            </a:r>
            <a:endParaRPr lang="pt-BR" altLang="pt-BR" sz="3200">
              <a:solidFill>
                <a:srgbClr val="0070C0"/>
              </a:solidFill>
            </a:endParaRPr>
          </a:p>
        </p:txBody>
      </p:sp>
      <p:sp>
        <p:nvSpPr>
          <p:cNvPr id="27651" name="Text Box 3"/>
          <p:cNvSpPr txBox="1">
            <a:spLocks noChangeArrowheads="1"/>
          </p:cNvSpPr>
          <p:nvPr/>
        </p:nvSpPr>
        <p:spPr bwMode="auto">
          <a:xfrm>
            <a:off x="3765550" y="57800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7652"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7653"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7654" name="Retângulo 6"/>
          <p:cNvSpPr>
            <a:spLocks noChangeArrowheads="1"/>
          </p:cNvSpPr>
          <p:nvPr/>
        </p:nvSpPr>
        <p:spPr bwMode="auto">
          <a:xfrm>
            <a:off x="0" y="889000"/>
            <a:ext cx="91090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altLang="pt-BR" sz="2400"/>
              <a:t>Período médio de 3 e 7 dias (podendo variar de 1 a 12 dias). </a:t>
            </a:r>
          </a:p>
          <a:p>
            <a:pPr algn="just"/>
            <a:endParaRPr lang="pt-BR" altLang="pt-BR" sz="2400"/>
          </a:p>
          <a:p>
            <a:pPr algn="just"/>
            <a:r>
              <a:rPr lang="pt-BR" altLang="pt-BR" sz="2400" b="1"/>
              <a:t>Período de viremia</a:t>
            </a:r>
            <a:r>
              <a:rPr lang="pt-BR" altLang="pt-BR" sz="2400"/>
              <a:t>: um dias antes do aparecimento dos sintomas até o quinto dia da doença;</a:t>
            </a:r>
          </a:p>
          <a:p>
            <a:pPr algn="just"/>
            <a:endParaRPr lang="pt-BR" altLang="pt-BR" sz="2400"/>
          </a:p>
          <a:p>
            <a:pPr algn="just"/>
            <a:r>
              <a:rPr lang="pt-BR" altLang="pt-BR" sz="2400" b="1"/>
              <a:t>Replicação no mosquito</a:t>
            </a:r>
            <a:r>
              <a:rPr lang="pt-BR" altLang="pt-BR" sz="2400"/>
              <a:t>: 10 dias;</a:t>
            </a:r>
          </a:p>
          <a:p>
            <a:pPr algn="just"/>
            <a:r>
              <a:rPr lang="pt-BR" altLang="pt-BR" sz="2400" b="1"/>
              <a:t> </a:t>
            </a:r>
            <a:endParaRPr lang="pt-BR" altLang="pt-BR" sz="2400"/>
          </a:p>
        </p:txBody>
      </p:sp>
      <p:pic>
        <p:nvPicPr>
          <p:cNvPr id="27655" name="Picture 2" descr="https://encrypted-tbn1.gstatic.com/images?q=tbn:ANd9GcR-9ZS1AgyqdnmfwRSii0qmY948Kuz_W9bD2jDmrkMkvukxveR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3402013"/>
            <a:ext cx="31718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276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21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539750" y="250825"/>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PERIODO DE TRANSMISSÃO</a:t>
            </a:r>
            <a:endParaRPr lang="pt-BR" altLang="pt-BR" sz="3200">
              <a:solidFill>
                <a:srgbClr val="0070C0"/>
              </a:solidFill>
            </a:endParaRPr>
          </a:p>
        </p:txBody>
      </p:sp>
      <p:sp>
        <p:nvSpPr>
          <p:cNvPr id="28675" name="Text Box 3"/>
          <p:cNvSpPr txBox="1">
            <a:spLocks noChangeArrowheads="1"/>
          </p:cNvSpPr>
          <p:nvPr/>
        </p:nvSpPr>
        <p:spPr bwMode="auto">
          <a:xfrm>
            <a:off x="3765550" y="508476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8676"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8677"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8678" name="Retângulo 6"/>
          <p:cNvSpPr>
            <a:spLocks noChangeArrowheads="1"/>
          </p:cNvSpPr>
          <p:nvPr/>
        </p:nvSpPr>
        <p:spPr bwMode="auto">
          <a:xfrm>
            <a:off x="0" y="10525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	O vírus é transmitido pela picada da fêmea de mosquitos infectados. São eles o Aedes aegypti, de presença essencialmente urbana, em áreas tropicais e, no Brasil, associado à transmissão da dengue, a fêmea alimenta‐se preferencialmente de sangue humano. O mosquito adulto encontra‐se dentro das residências e os habitat das larvas estão mais frequentemente em depósitos artificiais (pratos de vasos de plantas, lixo acumulado, pneus, recipientes abandonados etc.).</a:t>
            </a:r>
          </a:p>
          <a:p>
            <a:pPr algn="just"/>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286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13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PERIODO DE TRANSMISSÃO</a:t>
            </a:r>
            <a:endParaRPr lang="pt-BR" altLang="pt-BR" sz="3200">
              <a:solidFill>
                <a:srgbClr val="0070C0"/>
              </a:solidFill>
            </a:endParaRPr>
          </a:p>
        </p:txBody>
      </p:sp>
      <p:sp>
        <p:nvSpPr>
          <p:cNvPr id="29699" name="Text Box 3"/>
          <p:cNvSpPr txBox="1">
            <a:spLocks noChangeArrowheads="1"/>
          </p:cNvSpPr>
          <p:nvPr/>
        </p:nvSpPr>
        <p:spPr bwMode="auto">
          <a:xfrm>
            <a:off x="3765550" y="53736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9700"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9701"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9702" name="Retângulo 6"/>
          <p:cNvSpPr>
            <a:spLocks noChangeArrowheads="1"/>
          </p:cNvSpPr>
          <p:nvPr/>
        </p:nvSpPr>
        <p:spPr bwMode="auto">
          <a:xfrm>
            <a:off x="0" y="1052513"/>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	E o Aedes albopictus, presente majoritariamente em áreas rurais, também existente no Brasil e que pode ser encontrado em áreas urbanas e peri-urbanas em menor densidade, alimenta‐se principalmente de sangue de outros animais, embora também possa se alimentar de sangue humano.  	Suas larvas são encontradas mais frequentemente em habitat naturais, como internódios de bambu, buracos em árvores e cascas de frutas. Recipientes artificiais abandonados nas florestas e em plantações também podem servir de criadouros.</a:t>
            </a:r>
          </a:p>
          <a:p>
            <a:pPr algn="just"/>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297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309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C:\00 - ESTATÍSTICA\Modelos\35 municípios infestados Aedes albopictus 2012 a 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2954338"/>
            <a:ext cx="5957887"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PERIODO DE TRANSMISSÃO</a:t>
            </a:r>
            <a:endParaRPr lang="pt-BR" altLang="pt-BR" sz="3200">
              <a:solidFill>
                <a:srgbClr val="0070C0"/>
              </a:solidFill>
            </a:endParaRPr>
          </a:p>
        </p:txBody>
      </p:sp>
      <p:sp>
        <p:nvSpPr>
          <p:cNvPr id="30724" name="Text Box 3"/>
          <p:cNvSpPr txBox="1">
            <a:spLocks noChangeArrowheads="1"/>
          </p:cNvSpPr>
          <p:nvPr/>
        </p:nvSpPr>
        <p:spPr bwMode="auto">
          <a:xfrm>
            <a:off x="3536950" y="6159500"/>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0725"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0726"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0727" name="Retângulo 6"/>
          <p:cNvSpPr>
            <a:spLocks noChangeArrowheads="1"/>
          </p:cNvSpPr>
          <p:nvPr/>
        </p:nvSpPr>
        <p:spPr bwMode="auto">
          <a:xfrm>
            <a:off x="0" y="1052513"/>
            <a:ext cx="91090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	</a:t>
            </a:r>
            <a:r>
              <a:rPr lang="pt-BR" altLang="pt-BR" sz="2000"/>
              <a:t>O mosquito adquire o vírus CHIKV ao picar uma pessoa infectada, durante o período de viremia. No estado de Mato Grosso do Sul o principal vetor é </a:t>
            </a:r>
            <a:r>
              <a:rPr lang="pt-BR" altLang="pt-BR" sz="2000" i="1"/>
              <a:t>Aedes Aegypti</a:t>
            </a:r>
            <a:r>
              <a:rPr lang="pt-BR" altLang="pt-BR" sz="2000"/>
              <a:t> presente nos 79 municípios enquanto o </a:t>
            </a:r>
            <a:r>
              <a:rPr lang="pt-BR" altLang="pt-BR" sz="2000" i="1"/>
              <a:t>Albopictus </a:t>
            </a:r>
            <a:r>
              <a:rPr lang="pt-BR" altLang="pt-BR" sz="2000"/>
              <a:t>em 35 municípios do estado.</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307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249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0" y="2508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TRATAMENTO</a:t>
            </a:r>
            <a:endParaRPr lang="pt-BR" altLang="pt-BR" sz="3200">
              <a:solidFill>
                <a:srgbClr val="0070C0"/>
              </a:solidFill>
            </a:endParaRPr>
          </a:p>
        </p:txBody>
      </p:sp>
      <p:sp>
        <p:nvSpPr>
          <p:cNvPr id="31747" name="Text Box 3"/>
          <p:cNvSpPr txBox="1">
            <a:spLocks noChangeArrowheads="1"/>
          </p:cNvSpPr>
          <p:nvPr/>
        </p:nvSpPr>
        <p:spPr bwMode="auto">
          <a:xfrm>
            <a:off x="3730625" y="59324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1748"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1749"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1750" name="Retângulo 6"/>
          <p:cNvSpPr>
            <a:spLocks noChangeArrowheads="1"/>
          </p:cNvSpPr>
          <p:nvPr/>
        </p:nvSpPr>
        <p:spPr bwMode="auto">
          <a:xfrm>
            <a:off x="0" y="1052513"/>
            <a:ext cx="91090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	</a:t>
            </a:r>
            <a:r>
              <a:rPr lang="pt-BR" altLang="pt-BR" sz="2400"/>
              <a:t>Não existe tratamento específico, nem vacina disponível para prevenir a infecção por esse vírus. O tratamento sintomático é realizado com medicação para a febre (paracetamol) e as dores articulares (anti-inflamatórios). Não é recomendado usar o ácido acetil salicílico (AAS) devido ao risco de hemorragia. Recomenda‐se repouso absoluto ao paciente, que deve beber líquidos em abundância.</a:t>
            </a:r>
          </a:p>
        </p:txBody>
      </p:sp>
      <p:pic>
        <p:nvPicPr>
          <p:cNvPr id="31751" name="Picture 2" descr="https://encrypted-tbn1.gstatic.com/images?q=tbn:ANd9GcSPo8qNmIZ4AQNonplfvJPu-IdTS6ZY4NR_EQ1rz0WWBmtpq1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4437063"/>
            <a:ext cx="20177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317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8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539750" y="250825"/>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VIGILÂNCIA EPIDEMIOLÓGICA</a:t>
            </a:r>
            <a:endParaRPr lang="pt-BR" altLang="pt-BR" sz="3200">
              <a:solidFill>
                <a:srgbClr val="0070C0"/>
              </a:solidFill>
            </a:endParaRPr>
          </a:p>
        </p:txBody>
      </p:sp>
      <p:sp>
        <p:nvSpPr>
          <p:cNvPr id="32771" name="Text Box 3"/>
          <p:cNvSpPr txBox="1">
            <a:spLocks noChangeArrowheads="1"/>
          </p:cNvSpPr>
          <p:nvPr/>
        </p:nvSpPr>
        <p:spPr bwMode="auto">
          <a:xfrm>
            <a:off x="3730625" y="51577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2772"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2773"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2774" name="Retângulo 6"/>
          <p:cNvSpPr>
            <a:spLocks noChangeArrowheads="1"/>
          </p:cNvSpPr>
          <p:nvPr/>
        </p:nvSpPr>
        <p:spPr bwMode="auto">
          <a:xfrm>
            <a:off x="0" y="1052513"/>
            <a:ext cx="91090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A definição de caso proposta pela Organização Pan-Americana da Saúde (OPAS) para vigilância na Américas, e adotada pelo Ministério da Saúde, segue os seguintes critérios:</a:t>
            </a:r>
          </a:p>
          <a:p>
            <a:pPr algn="just">
              <a:lnSpc>
                <a:spcPct val="150000"/>
              </a:lnSpc>
            </a:pPr>
            <a:r>
              <a:rPr lang="pt-BR" altLang="pt-BR" sz="2200"/>
              <a:t> </a:t>
            </a:r>
          </a:p>
          <a:p>
            <a:pPr algn="just">
              <a:lnSpc>
                <a:spcPct val="150000"/>
              </a:lnSpc>
            </a:pPr>
            <a:r>
              <a:rPr lang="pt-BR" altLang="pt-BR" sz="2200" b="1"/>
              <a:t>Caso suspeito:</a:t>
            </a:r>
            <a:r>
              <a:rPr lang="pt-BR" altLang="pt-BR" sz="2200"/>
              <a:t> paciente com febre de início súbito maior de 38,5ºC e artralgia ou artrite intensa com inicio agudo, não explicada por outras condições, sendo residente ou visitado áreas endêmicas ou epidêmicas até duas semanas antes do início dos sintomas;</a:t>
            </a:r>
          </a:p>
          <a:p>
            <a:pPr algn="just">
              <a:lnSpc>
                <a:spcPct val="150000"/>
              </a:lnSpc>
            </a:pPr>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3277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212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0" y="25082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VIGILÂNCIA EPIDEMIOLÓGICA</a:t>
            </a:r>
            <a:endParaRPr lang="pt-BR" altLang="pt-BR" sz="3200">
              <a:solidFill>
                <a:srgbClr val="0070C0"/>
              </a:solidFill>
            </a:endParaRPr>
          </a:p>
        </p:txBody>
      </p:sp>
      <p:sp>
        <p:nvSpPr>
          <p:cNvPr id="33795" name="Text Box 3"/>
          <p:cNvSpPr txBox="1">
            <a:spLocks noChangeArrowheads="1"/>
          </p:cNvSpPr>
          <p:nvPr/>
        </p:nvSpPr>
        <p:spPr bwMode="auto">
          <a:xfrm>
            <a:off x="3730625" y="486886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3796"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3797"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3798" name="Retângulo 6"/>
          <p:cNvSpPr>
            <a:spLocks noChangeArrowheads="1"/>
          </p:cNvSpPr>
          <p:nvPr/>
        </p:nvSpPr>
        <p:spPr bwMode="auto">
          <a:xfrm>
            <a:off x="0" y="1052513"/>
            <a:ext cx="91090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400" b="1"/>
              <a:t>Caso confirmado: </a:t>
            </a:r>
            <a:r>
              <a:rPr lang="pt-BR" altLang="pt-BR" sz="2400"/>
              <a:t>caso suspeito com um dos seguintes testes específicos para diagnóstico de CHIK: o Isolamento viral; a Detecção de RNA viral por RT-PCR; o Detecção de IgM em uma única amostra de soro (coletada durante a fase aguda ou convalescente); o Aumento de quatro vezes no título de anticorpos específicos anti-CHIKV (amostras coletadas com pelo menos 2-3 semanas de intervalo);</a:t>
            </a:r>
          </a:p>
          <a:p>
            <a:pPr algn="just">
              <a:lnSpc>
                <a:spcPct val="150000"/>
              </a:lnSpc>
            </a:pPr>
            <a:endParaRPr lang="pt-BR" altLang="pt-BR" sz="2400"/>
          </a:p>
          <a:p>
            <a:pPr algn="just">
              <a:lnSpc>
                <a:spcPct val="150000"/>
              </a:lnSpc>
            </a:pPr>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3380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29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VIGILÂNCIA EPIDEMIOLÓGICA</a:t>
            </a:r>
            <a:endParaRPr lang="pt-BR" altLang="pt-BR" sz="3200">
              <a:solidFill>
                <a:srgbClr val="0070C0"/>
              </a:solidFill>
            </a:endParaRPr>
          </a:p>
        </p:txBody>
      </p:sp>
      <p:sp>
        <p:nvSpPr>
          <p:cNvPr id="34819" name="Text Box 3"/>
          <p:cNvSpPr txBox="1">
            <a:spLocks noChangeArrowheads="1"/>
          </p:cNvSpPr>
          <p:nvPr/>
        </p:nvSpPr>
        <p:spPr bwMode="auto">
          <a:xfrm>
            <a:off x="3706813" y="55895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4820"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4821"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4822" name="Retângulo 6"/>
          <p:cNvSpPr>
            <a:spLocks noChangeArrowheads="1"/>
          </p:cNvSpPr>
          <p:nvPr/>
        </p:nvSpPr>
        <p:spPr bwMode="auto">
          <a:xfrm>
            <a:off x="-71438" y="1474788"/>
            <a:ext cx="9144001"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342900" indent="-342900" algn="just" eaLnBrk="1" hangingPunct="1">
              <a:lnSpc>
                <a:spcPct val="200000"/>
              </a:lnSpc>
              <a:spcBef>
                <a:spcPct val="0"/>
              </a:spcBef>
              <a:buClrTx/>
              <a:buSzTx/>
              <a:defRPr/>
            </a:pPr>
            <a:r>
              <a:rPr lang="pt-BR" altLang="pt-BR" sz="2200" dirty="0" smtClean="0">
                <a:latin typeface="Arial" charset="0"/>
              </a:rPr>
              <a:t>Investigar imediatamente todo caso suspeito e notificar em 24hs;</a:t>
            </a:r>
          </a:p>
          <a:p>
            <a:pPr marL="342900" indent="-342900" algn="just" eaLnBrk="1" hangingPunct="1">
              <a:lnSpc>
                <a:spcPct val="200000"/>
              </a:lnSpc>
              <a:spcBef>
                <a:spcPct val="0"/>
              </a:spcBef>
              <a:buClrTx/>
              <a:buSzTx/>
              <a:defRPr/>
            </a:pPr>
            <a:r>
              <a:rPr lang="pt-BR" altLang="pt-BR" sz="2200" dirty="0" smtClean="0">
                <a:latin typeface="Arial" charset="0"/>
              </a:rPr>
              <a:t>Detectar local provável de infecção;</a:t>
            </a:r>
          </a:p>
          <a:p>
            <a:pPr marL="342900" indent="-342900" algn="just" eaLnBrk="1" hangingPunct="1">
              <a:lnSpc>
                <a:spcPct val="200000"/>
              </a:lnSpc>
              <a:spcBef>
                <a:spcPct val="0"/>
              </a:spcBef>
              <a:buClrTx/>
              <a:buSzTx/>
              <a:defRPr/>
            </a:pPr>
            <a:r>
              <a:rPr lang="pt-BR" altLang="pt-BR" sz="2200" dirty="0" smtClean="0">
                <a:latin typeface="Arial" charset="0"/>
              </a:rPr>
              <a:t>Após confirmação de casos suspender coleta, trabalhar com critério clínico-epidemiológico, informar equipe de controle;</a:t>
            </a:r>
          </a:p>
          <a:p>
            <a:pPr marL="342900" indent="-342900" algn="just" eaLnBrk="1" hangingPunct="1">
              <a:lnSpc>
                <a:spcPct val="200000"/>
              </a:lnSpc>
              <a:spcBef>
                <a:spcPct val="0"/>
              </a:spcBef>
              <a:buClrTx/>
              <a:buSzTx/>
              <a:defRPr/>
            </a:pPr>
            <a:r>
              <a:rPr lang="pt-BR" altLang="pt-BR" sz="2200" dirty="0" smtClean="0">
                <a:latin typeface="Arial" charset="0"/>
              </a:rPr>
              <a:t>Os casos devem ser investigados e encerrados no prazo de 60 dias no Sistema de Informação de Agravos de Notificação - SINAN.</a:t>
            </a:r>
          </a:p>
          <a:p>
            <a:pPr algn="just" eaLnBrk="1" hangingPunct="1">
              <a:lnSpc>
                <a:spcPct val="200000"/>
              </a:lnSpc>
              <a:spcBef>
                <a:spcPct val="0"/>
              </a:spcBef>
              <a:buClrTx/>
              <a:buSzTx/>
              <a:buFontTx/>
              <a:buNone/>
              <a:defRPr/>
            </a:pPr>
            <a:endParaRPr lang="pt-BR" altLang="pt-BR" sz="2400" dirty="0" smtClean="0">
              <a:latin typeface="Arial" charset="0"/>
            </a:endParaRPr>
          </a:p>
          <a:p>
            <a:pPr algn="just" eaLnBrk="1" hangingPunct="1">
              <a:lnSpc>
                <a:spcPct val="150000"/>
              </a:lnSpc>
              <a:spcBef>
                <a:spcPct val="0"/>
              </a:spcBef>
              <a:buClrTx/>
              <a:buSzTx/>
              <a:buFontTx/>
              <a:buNone/>
              <a:defRPr/>
            </a:pPr>
            <a:endParaRPr lang="pt-BR" altLang="pt-BR" sz="2400" dirty="0" smtClean="0">
              <a:latin typeface="Arial" charset="0"/>
            </a:endParaRPr>
          </a:p>
        </p:txBody>
      </p:sp>
      <p:sp>
        <p:nvSpPr>
          <p:cNvPr id="2" name="Espaço Reservado para Rodapé 1"/>
          <p:cNvSpPr>
            <a:spLocks noGrp="1"/>
          </p:cNvSpPr>
          <p:nvPr>
            <p:ph type="ftr" sz="quarter" idx="11"/>
          </p:nvPr>
        </p:nvSpPr>
        <p:spPr/>
        <p:txBody>
          <a:bodyPr/>
          <a:lstStyle/>
          <a:p>
            <a:pPr>
              <a:defRPr/>
            </a:pPr>
            <a:endParaRPr lang="pt-BR" dirty="0"/>
          </a:p>
        </p:txBody>
      </p:sp>
      <p:pic>
        <p:nvPicPr>
          <p:cNvPr id="348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36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0" y="2508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35843" name="Text Box 3"/>
          <p:cNvSpPr txBox="1">
            <a:spLocks noChangeArrowheads="1"/>
          </p:cNvSpPr>
          <p:nvPr/>
        </p:nvSpPr>
        <p:spPr bwMode="auto">
          <a:xfrm>
            <a:off x="3706813" y="557371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5844"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5845"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5846" name="Retângulo 6"/>
          <p:cNvSpPr>
            <a:spLocks noChangeArrowheads="1"/>
          </p:cNvSpPr>
          <p:nvPr/>
        </p:nvSpPr>
        <p:spPr bwMode="auto">
          <a:xfrm>
            <a:off x="0" y="1052513"/>
            <a:ext cx="91090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400" b="1"/>
              <a:t>Orientações para coleta de amostras para sorologia, isolamento viral e diagnóstico molecular:</a:t>
            </a:r>
          </a:p>
          <a:p>
            <a:pPr algn="just">
              <a:lnSpc>
                <a:spcPct val="150000"/>
              </a:lnSpc>
            </a:pPr>
            <a:r>
              <a:rPr lang="pt-BR" altLang="pt-BR" sz="2400" b="1"/>
              <a:t>Amostra:</a:t>
            </a:r>
            <a:r>
              <a:rPr lang="pt-BR" altLang="pt-BR" sz="2400"/>
              <a:t> Soro </a:t>
            </a:r>
          </a:p>
          <a:p>
            <a:pPr algn="just">
              <a:lnSpc>
                <a:spcPct val="150000"/>
              </a:lnSpc>
            </a:pPr>
            <a:r>
              <a:rPr lang="pt-BR" altLang="pt-BR" sz="2400" b="1"/>
              <a:t>Isolamento Viral: </a:t>
            </a:r>
            <a:r>
              <a:rPr lang="pt-BR" altLang="pt-BR" sz="2400"/>
              <a:t>realizar a</a:t>
            </a:r>
            <a:r>
              <a:rPr lang="pt-BR" altLang="pt-BR" sz="2400" b="1"/>
              <a:t> </a:t>
            </a:r>
            <a:r>
              <a:rPr lang="pt-BR" altLang="pt-BR" sz="2400"/>
              <a:t>coleta</a:t>
            </a:r>
            <a:r>
              <a:rPr lang="pt-BR" altLang="pt-BR" sz="2400" b="1"/>
              <a:t> </a:t>
            </a:r>
            <a:r>
              <a:rPr lang="pt-BR" altLang="pt-BR" sz="2400"/>
              <a:t>dentro dos primeiros 7 dias, ideal no 3º dia de início dos sintomas.</a:t>
            </a:r>
          </a:p>
          <a:p>
            <a:pPr algn="just">
              <a:lnSpc>
                <a:spcPct val="150000"/>
              </a:lnSpc>
            </a:pPr>
            <a:r>
              <a:rPr lang="pt-BR" altLang="pt-BR" sz="2400" b="1"/>
              <a:t>Sorologia: </a:t>
            </a:r>
            <a:r>
              <a:rPr lang="pt-BR" altLang="pt-BR" sz="2400"/>
              <a:t>Ideal para confirmação é do 8º ao 14º dia.</a:t>
            </a:r>
          </a:p>
          <a:p>
            <a:pPr algn="just">
              <a:lnSpc>
                <a:spcPct val="150000"/>
              </a:lnSpc>
            </a:pPr>
            <a:r>
              <a:rPr lang="pt-BR" altLang="pt-BR" sz="2400" b="1"/>
              <a:t>Fase convalescente:</a:t>
            </a:r>
            <a:r>
              <a:rPr lang="pt-BR" altLang="pt-BR" sz="2400"/>
              <a:t> entre 10 a 14 dias após a coleta da amostra em fase aguda. </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358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17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0" y="571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FEBRE DO CHIKUNGUNYA</a:t>
            </a:r>
          </a:p>
        </p:txBody>
      </p:sp>
      <p:sp>
        <p:nvSpPr>
          <p:cNvPr id="18435" name="Text Box 3"/>
          <p:cNvSpPr txBox="1">
            <a:spLocks noChangeArrowheads="1"/>
          </p:cNvSpPr>
          <p:nvPr/>
        </p:nvSpPr>
        <p:spPr bwMode="auto">
          <a:xfrm>
            <a:off x="3765550" y="6591300"/>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18436"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17413" name="Rectangle 7"/>
          <p:cNvSpPr>
            <a:spLocks noChangeArrowheads="1"/>
          </p:cNvSpPr>
          <p:nvPr/>
        </p:nvSpPr>
        <p:spPr bwMode="auto">
          <a:xfrm>
            <a:off x="0" y="1620838"/>
            <a:ext cx="9144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342900" indent="-342900" algn="just" eaLnBrk="1" hangingPunct="1">
              <a:spcBef>
                <a:spcPct val="0"/>
              </a:spcBef>
              <a:buClrTx/>
              <a:buSzTx/>
              <a:defRPr/>
            </a:pPr>
            <a:r>
              <a:rPr lang="pt-BR" altLang="pt-BR" sz="1800" dirty="0" smtClean="0">
                <a:latin typeface="Arial" charset="0"/>
              </a:rPr>
              <a:t>A Febre do </a:t>
            </a:r>
            <a:r>
              <a:rPr lang="pt-BR" altLang="pt-BR" sz="1800" dirty="0" err="1" smtClean="0">
                <a:latin typeface="Arial" charset="0"/>
              </a:rPr>
              <a:t>Chikungunya</a:t>
            </a:r>
            <a:r>
              <a:rPr lang="pt-BR" altLang="pt-BR" sz="1800" dirty="0" smtClean="0">
                <a:latin typeface="Arial" charset="0"/>
              </a:rPr>
              <a:t> é uma </a:t>
            </a:r>
            <a:r>
              <a:rPr lang="pt-BR" altLang="pt-BR" sz="1800" dirty="0" err="1" smtClean="0">
                <a:latin typeface="Arial" charset="0"/>
              </a:rPr>
              <a:t>arbovirose</a:t>
            </a:r>
            <a:r>
              <a:rPr lang="pt-BR" altLang="pt-BR" sz="1800" dirty="0" smtClean="0">
                <a:latin typeface="Arial" charset="0"/>
              </a:rPr>
              <a:t> causada por um vírus do gênero </a:t>
            </a:r>
            <a:r>
              <a:rPr lang="pt-BR" altLang="pt-BR" sz="1800" i="1" dirty="0" err="1" smtClean="0">
                <a:latin typeface="Arial" charset="0"/>
              </a:rPr>
              <a:t>Alphavirus</a:t>
            </a:r>
            <a:r>
              <a:rPr lang="pt-BR" altLang="pt-BR" sz="1800" dirty="0" smtClean="0">
                <a:latin typeface="Arial" charset="0"/>
              </a:rPr>
              <a:t> transmitida por mosquitos do gênero Aedes, sendo </a:t>
            </a:r>
            <a:r>
              <a:rPr lang="pt-BR" altLang="pt-BR" sz="1800" i="1" dirty="0" err="1" smtClean="0">
                <a:latin typeface="Arial" charset="0"/>
              </a:rPr>
              <a:t>Ae</a:t>
            </a:r>
            <a:r>
              <a:rPr lang="pt-BR" altLang="pt-BR" sz="1800" i="1" dirty="0" smtClean="0">
                <a:latin typeface="Arial" charset="0"/>
              </a:rPr>
              <a:t>. aegypti </a:t>
            </a:r>
            <a:r>
              <a:rPr lang="pt-BR" altLang="pt-BR" sz="1800" dirty="0" smtClean="0">
                <a:latin typeface="Arial" charset="0"/>
              </a:rPr>
              <a:t>e </a:t>
            </a:r>
            <a:r>
              <a:rPr lang="pt-BR" altLang="pt-BR" sz="1800" i="1" dirty="0" err="1" smtClean="0">
                <a:latin typeface="Arial" charset="0"/>
              </a:rPr>
              <a:t>Ae</a:t>
            </a:r>
            <a:r>
              <a:rPr lang="pt-BR" altLang="pt-BR" sz="1800" i="1" dirty="0" smtClean="0">
                <a:latin typeface="Arial" charset="0"/>
              </a:rPr>
              <a:t>. </a:t>
            </a:r>
            <a:r>
              <a:rPr lang="pt-BR" altLang="pt-BR" sz="1800" i="1" dirty="0" err="1" smtClean="0">
                <a:latin typeface="Arial" charset="0"/>
              </a:rPr>
              <a:t>albopictus</a:t>
            </a:r>
            <a:r>
              <a:rPr lang="pt-BR" altLang="pt-BR" sz="1800" i="1" dirty="0" smtClean="0">
                <a:latin typeface="Arial" charset="0"/>
              </a:rPr>
              <a:t> </a:t>
            </a:r>
            <a:r>
              <a:rPr lang="pt-BR" altLang="pt-BR" sz="1800" dirty="0" smtClean="0">
                <a:latin typeface="Arial" charset="0"/>
              </a:rPr>
              <a:t>os principais vetores. </a:t>
            </a:r>
          </a:p>
          <a:p>
            <a:pPr algn="just" eaLnBrk="1" hangingPunct="1">
              <a:spcBef>
                <a:spcPct val="0"/>
              </a:spcBef>
              <a:buClrTx/>
              <a:buSzTx/>
              <a:buFontTx/>
              <a:buNone/>
              <a:defRPr/>
            </a:pPr>
            <a:endParaRPr lang="pt-BR" altLang="pt-BR" sz="1800" dirty="0" smtClean="0">
              <a:latin typeface="Arial" charset="0"/>
            </a:endParaRPr>
          </a:p>
          <a:p>
            <a:pPr marL="342900" indent="-342900" algn="just" eaLnBrk="1" hangingPunct="1">
              <a:spcBef>
                <a:spcPct val="0"/>
              </a:spcBef>
              <a:buClrTx/>
              <a:buSzTx/>
              <a:defRPr/>
            </a:pPr>
            <a:r>
              <a:rPr lang="pt-BR" altLang="pt-BR" sz="1800" dirty="0" smtClean="0">
                <a:latin typeface="Arial" charset="0"/>
              </a:rPr>
              <a:t>Seu genótipo foi isolado na Tanzânia no ano de 1953. Um alerta tardio no final de 2005 decorreu a respeito da ocorrência da transmissão nos países da Somália, Tanzânia e Ilha de </a:t>
            </a:r>
            <a:r>
              <a:rPr lang="pt-BR" altLang="pt-BR" sz="1800" dirty="0" err="1" smtClean="0">
                <a:latin typeface="Arial" charset="0"/>
              </a:rPr>
              <a:t>Reunion</a:t>
            </a:r>
            <a:r>
              <a:rPr lang="pt-BR" altLang="pt-BR" sz="1800" dirty="0" smtClean="0">
                <a:latin typeface="Arial" charset="0"/>
              </a:rPr>
              <a:t> (França) e em janeiro de 2006 notificava-se 60 mil casos por semana. Na América foram notificados 737.084 casos, sendo 10.837 confirmados por laboratório e 118 óbitos.</a:t>
            </a:r>
          </a:p>
          <a:p>
            <a:pPr eaLnBrk="1" hangingPunct="1">
              <a:spcBef>
                <a:spcPct val="0"/>
              </a:spcBef>
              <a:buClrTx/>
              <a:buSzTx/>
              <a:buFontTx/>
              <a:buNone/>
              <a:defRPr/>
            </a:pPr>
            <a:endParaRPr lang="pt-BR" altLang="pt-BR" sz="2400" dirty="0" smtClean="0">
              <a:latin typeface="Arial" charset="0"/>
            </a:endParaRPr>
          </a:p>
        </p:txBody>
      </p:sp>
      <p:pic>
        <p:nvPicPr>
          <p:cNvPr id="18438" name="Picture 9" descr="http://guiai9.com.br/wp-content/uploads/2014/09/virus-chikungun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298950"/>
            <a:ext cx="26495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4291013"/>
            <a:ext cx="2711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184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23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36867" name="Text Box 3"/>
          <p:cNvSpPr txBox="1">
            <a:spLocks noChangeArrowheads="1"/>
          </p:cNvSpPr>
          <p:nvPr/>
        </p:nvSpPr>
        <p:spPr bwMode="auto">
          <a:xfrm>
            <a:off x="3730625" y="598487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6868"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6869"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6870" name="Retângulo 6"/>
          <p:cNvSpPr>
            <a:spLocks noChangeArrowheads="1"/>
          </p:cNvSpPr>
          <p:nvPr/>
        </p:nvSpPr>
        <p:spPr bwMode="auto">
          <a:xfrm>
            <a:off x="0" y="1052513"/>
            <a:ext cx="91090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just" eaLnBrk="1" hangingPunct="1">
              <a:lnSpc>
                <a:spcPct val="150000"/>
              </a:lnSpc>
              <a:spcBef>
                <a:spcPct val="0"/>
              </a:spcBef>
              <a:buClrTx/>
              <a:buSzTx/>
              <a:buFontTx/>
              <a:buNone/>
              <a:defRPr/>
            </a:pPr>
            <a:r>
              <a:rPr lang="pt-BR" altLang="pt-BR" sz="2400" b="1" dirty="0" smtClean="0">
                <a:latin typeface="Arial" charset="0"/>
              </a:rPr>
              <a:t>Para coleta de soro: </a:t>
            </a:r>
            <a:endParaRPr lang="pt-BR" altLang="pt-BR" sz="2400" dirty="0" smtClean="0">
              <a:latin typeface="Arial" charset="0"/>
            </a:endParaRPr>
          </a:p>
          <a:p>
            <a:pPr marL="342900" indent="-342900" algn="just" eaLnBrk="1" hangingPunct="1">
              <a:lnSpc>
                <a:spcPct val="150000"/>
              </a:lnSpc>
              <a:spcBef>
                <a:spcPct val="0"/>
              </a:spcBef>
              <a:buClrTx/>
              <a:buSzTx/>
              <a:defRPr/>
            </a:pPr>
            <a:r>
              <a:rPr lang="pt-BR" altLang="pt-BR" sz="2400" dirty="0" smtClean="0">
                <a:latin typeface="Arial" charset="0"/>
              </a:rPr>
              <a:t>Coletar assepticamente 4 - 5 ml de sangue venoso e colocar no tubo ou frasco; </a:t>
            </a:r>
          </a:p>
          <a:p>
            <a:pPr marL="342900" indent="-342900" algn="just" eaLnBrk="1" hangingPunct="1">
              <a:lnSpc>
                <a:spcPct val="150000"/>
              </a:lnSpc>
              <a:spcBef>
                <a:spcPct val="0"/>
              </a:spcBef>
              <a:buClrTx/>
              <a:buSzTx/>
              <a:defRPr/>
            </a:pPr>
            <a:r>
              <a:rPr lang="pt-BR" altLang="pt-BR" sz="2400" dirty="0" smtClean="0">
                <a:latin typeface="Arial" charset="0"/>
              </a:rPr>
              <a:t>Deixar o sangue coagular em temperatura ambiente e centrifugar a 2.000 rpm para separação do soro. Coletar o soro em frasco limpo e seco.</a:t>
            </a:r>
          </a:p>
          <a:p>
            <a:pPr marL="342900" indent="-342900" algn="just" eaLnBrk="1" hangingPunct="1">
              <a:lnSpc>
                <a:spcPct val="150000"/>
              </a:lnSpc>
              <a:spcBef>
                <a:spcPct val="0"/>
              </a:spcBef>
              <a:buClrTx/>
              <a:buSzTx/>
              <a:defRPr/>
            </a:pPr>
            <a:r>
              <a:rPr lang="pt-BR" altLang="pt-BR" sz="2400" dirty="0" smtClean="0">
                <a:latin typeface="Arial" charset="0"/>
              </a:rPr>
              <a:t>Todas as amostras clínicas devem ser acompanhadas das informações clínicas e epidemiológicas dos indivíduos (ficha do SINAN) e ser inserida no GAL;</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3687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76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0" y="2508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37891" name="Text Box 3"/>
          <p:cNvSpPr txBox="1">
            <a:spLocks noChangeArrowheads="1"/>
          </p:cNvSpPr>
          <p:nvPr/>
        </p:nvSpPr>
        <p:spPr bwMode="auto">
          <a:xfrm>
            <a:off x="3783013" y="436562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7892"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7893"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7894" name="Retângulo 6"/>
          <p:cNvSpPr>
            <a:spLocks noChangeArrowheads="1"/>
          </p:cNvSpPr>
          <p:nvPr/>
        </p:nvSpPr>
        <p:spPr bwMode="auto">
          <a:xfrm>
            <a:off x="0" y="1052513"/>
            <a:ext cx="91090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400" b="1"/>
              <a:t>Outros tipos de amostras para investigação laboratorial:</a:t>
            </a:r>
          </a:p>
          <a:p>
            <a:pPr algn="just">
              <a:lnSpc>
                <a:spcPct val="150000"/>
              </a:lnSpc>
            </a:pPr>
            <a:r>
              <a:rPr lang="pt-BR" altLang="pt-BR" sz="2400" b="1"/>
              <a:t> </a:t>
            </a:r>
            <a:endParaRPr lang="pt-BR" altLang="pt-BR" sz="2400"/>
          </a:p>
          <a:p>
            <a:pPr algn="just">
              <a:lnSpc>
                <a:spcPct val="150000"/>
              </a:lnSpc>
            </a:pPr>
            <a:r>
              <a:rPr lang="pt-BR" altLang="pt-BR" sz="2400" b="1"/>
              <a:t>Espécimes:</a:t>
            </a:r>
            <a:r>
              <a:rPr lang="pt-BR" altLang="pt-BR" sz="2400"/>
              <a:t> Líquido cérebro-espinhal em casos de meningoencefalite. </a:t>
            </a:r>
          </a:p>
          <a:p>
            <a:pPr algn="just">
              <a:lnSpc>
                <a:spcPct val="150000"/>
              </a:lnSpc>
            </a:pPr>
            <a:r>
              <a:rPr lang="pt-BR" altLang="pt-BR" sz="2400"/>
              <a:t>O líquido sinovial na artrite com derrame. </a:t>
            </a:r>
          </a:p>
          <a:p>
            <a:pPr algn="just">
              <a:lnSpc>
                <a:spcPct val="150000"/>
              </a:lnSpc>
            </a:pPr>
            <a:r>
              <a:rPr lang="pt-BR" altLang="pt-BR" sz="2400" b="1"/>
              <a:t>Autopsia:</a:t>
            </a:r>
            <a:r>
              <a:rPr lang="pt-BR" altLang="pt-BR" sz="2400"/>
              <a:t> coletar soro ou tecidos disponíveis. </a:t>
            </a:r>
          </a:p>
          <a:p>
            <a:pPr algn="just">
              <a:lnSpc>
                <a:spcPct val="150000"/>
              </a:lnSpc>
            </a:pPr>
            <a:r>
              <a:rPr lang="pt-BR" altLang="pt-BR" sz="2400" b="1"/>
              <a:t>	</a:t>
            </a:r>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378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368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txBox="1">
            <a:spLocks noChangeArrowheads="1"/>
          </p:cNvSpPr>
          <p:nvPr/>
        </p:nvSpPr>
        <p:spPr bwMode="auto">
          <a:xfrm>
            <a:off x="0" y="2508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38915" name="Text Box 3"/>
          <p:cNvSpPr txBox="1">
            <a:spLocks noChangeArrowheads="1"/>
          </p:cNvSpPr>
          <p:nvPr/>
        </p:nvSpPr>
        <p:spPr bwMode="auto">
          <a:xfrm>
            <a:off x="3730625" y="551656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8916"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8917"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8918" name="Retângulo 6"/>
          <p:cNvSpPr>
            <a:spLocks noChangeArrowheads="1"/>
          </p:cNvSpPr>
          <p:nvPr/>
        </p:nvSpPr>
        <p:spPr bwMode="auto">
          <a:xfrm>
            <a:off x="0" y="908050"/>
            <a:ext cx="9109075"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b="1"/>
              <a:t>Transporte das amostras: </a:t>
            </a:r>
            <a:endParaRPr lang="pt-BR" altLang="pt-BR" sz="2200"/>
          </a:p>
          <a:p>
            <a:pPr algn="just">
              <a:lnSpc>
                <a:spcPct val="150000"/>
              </a:lnSpc>
            </a:pPr>
            <a:endParaRPr lang="pt-BR" altLang="pt-BR" sz="2200" b="1"/>
          </a:p>
          <a:p>
            <a:pPr algn="just">
              <a:lnSpc>
                <a:spcPct val="150000"/>
              </a:lnSpc>
            </a:pPr>
            <a:r>
              <a:rPr lang="pt-BR" altLang="pt-BR" sz="2200"/>
              <a:t>O transporte das amostras para o laboratório deve ser a 2º C -8ºC (caixa térmica com gelox), o mais rápido possível; </a:t>
            </a:r>
          </a:p>
          <a:p>
            <a:pPr algn="just">
              <a:lnSpc>
                <a:spcPct val="150000"/>
              </a:lnSpc>
            </a:pPr>
            <a:r>
              <a:rPr lang="pt-BR" altLang="pt-BR" sz="2200"/>
              <a:t>As amostras de soro para isolamento viral e o diagnóstico molecular devem ser enviadas imediatamente em caixa térmica com gelox ou armazenados congelados (-20ºC para armazenamento de curto prazo ou a -70ºC para armazenamento a longo prazo). Durante o transporte de amostras congeladas não pode haver oscilação na temperatura.</a:t>
            </a:r>
          </a:p>
          <a:p>
            <a:pPr algn="just">
              <a:lnSpc>
                <a:spcPct val="150000"/>
              </a:lnSpc>
            </a:pPr>
            <a:endParaRPr lang="pt-BR" altLang="pt-BR" sz="2200"/>
          </a:p>
          <a:p>
            <a:pPr algn="just">
              <a:lnSpc>
                <a:spcPct val="150000"/>
              </a:lnSpc>
            </a:pPr>
            <a:endParaRPr lang="pt-BR" altLang="pt-BR" sz="2200"/>
          </a:p>
        </p:txBody>
      </p:sp>
      <p:sp>
        <p:nvSpPr>
          <p:cNvPr id="2" name="Espaço Reservado para Rodapé 1"/>
          <p:cNvSpPr>
            <a:spLocks noGrp="1"/>
          </p:cNvSpPr>
          <p:nvPr>
            <p:ph type="ftr" sz="quarter" idx="11"/>
          </p:nvPr>
        </p:nvSpPr>
        <p:spPr/>
        <p:txBody>
          <a:bodyPr/>
          <a:lstStyle/>
          <a:p>
            <a:pPr>
              <a:defRPr/>
            </a:pPr>
            <a:endParaRPr lang="pt-BR" dirty="0"/>
          </a:p>
        </p:txBody>
      </p:sp>
      <p:pic>
        <p:nvPicPr>
          <p:cNvPr id="389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272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34925" y="115888"/>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39939" name="Text Box 3"/>
          <p:cNvSpPr txBox="1">
            <a:spLocks noChangeArrowheads="1"/>
          </p:cNvSpPr>
          <p:nvPr/>
        </p:nvSpPr>
        <p:spPr bwMode="auto">
          <a:xfrm>
            <a:off x="3756025" y="5932488"/>
            <a:ext cx="5378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39940"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39941"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39942" name="Retângulo 6"/>
          <p:cNvSpPr>
            <a:spLocks noChangeArrowheads="1"/>
          </p:cNvSpPr>
          <p:nvPr/>
        </p:nvSpPr>
        <p:spPr bwMode="auto">
          <a:xfrm>
            <a:off x="34925" y="908050"/>
            <a:ext cx="90741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b="1"/>
              <a:t>Encaminhar as amostras para o LACEN/MS:</a:t>
            </a:r>
            <a:r>
              <a:rPr lang="pt-BR" altLang="pt-BR" sz="2200"/>
              <a:t> </a:t>
            </a:r>
          </a:p>
          <a:p>
            <a:pPr algn="just">
              <a:lnSpc>
                <a:spcPct val="150000"/>
              </a:lnSpc>
            </a:pPr>
            <a:r>
              <a:rPr lang="pt-BR" altLang="pt-BR" sz="2200"/>
              <a:t>Av. Filinto Muller 1666 – Jd Ipiranga - CEP 79074-460</a:t>
            </a:r>
          </a:p>
          <a:p>
            <a:pPr algn="just">
              <a:lnSpc>
                <a:spcPct val="150000"/>
              </a:lnSpc>
            </a:pPr>
            <a:r>
              <a:rPr lang="pt-BR" altLang="pt-BR" sz="2200"/>
              <a:t>Campo Grande - MS</a:t>
            </a:r>
          </a:p>
          <a:p>
            <a:pPr algn="just">
              <a:lnSpc>
                <a:spcPct val="150000"/>
              </a:lnSpc>
            </a:pPr>
            <a:r>
              <a:rPr lang="pt-BR" altLang="pt-BR" sz="2200"/>
              <a:t>Tel.: (67)3345-1300 Fax (67) 3345-1320</a:t>
            </a:r>
          </a:p>
          <a:p>
            <a:pPr algn="just">
              <a:lnSpc>
                <a:spcPct val="150000"/>
              </a:lnSpc>
            </a:pPr>
            <a:r>
              <a:rPr lang="pt-BR" altLang="pt-BR" sz="2200" b="1"/>
              <a:t> </a:t>
            </a:r>
            <a:endParaRPr lang="pt-BR" altLang="pt-BR" sz="2200"/>
          </a:p>
          <a:p>
            <a:pPr algn="just">
              <a:lnSpc>
                <a:spcPct val="150000"/>
              </a:lnSpc>
            </a:pPr>
            <a:r>
              <a:rPr lang="pt-BR" altLang="pt-BR" sz="2200" b="1"/>
              <a:t>Armazenamento: </a:t>
            </a:r>
            <a:endParaRPr lang="pt-BR" altLang="pt-BR" sz="2200"/>
          </a:p>
          <a:p>
            <a:pPr algn="just">
              <a:lnSpc>
                <a:spcPct val="150000"/>
              </a:lnSpc>
            </a:pPr>
            <a:r>
              <a:rPr lang="pt-BR" altLang="pt-BR" sz="2200"/>
              <a:t>As amostras podem ser armazenadas em geladeira por período máximo de 8 horas.</a:t>
            </a:r>
          </a:p>
          <a:p>
            <a:pPr algn="just">
              <a:lnSpc>
                <a:spcPct val="150000"/>
              </a:lnSpc>
            </a:pPr>
            <a:r>
              <a:rPr lang="pt-BR" altLang="pt-BR" sz="2200"/>
              <a:t>Para períodos mais prolongados, armazenar preferencialmente a menos de 70ºC. </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3994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243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0" y="2508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DIAGNÓSTICO LABORATORIAL</a:t>
            </a:r>
            <a:endParaRPr lang="pt-BR" altLang="pt-BR" sz="3200">
              <a:solidFill>
                <a:srgbClr val="0070C0"/>
              </a:solidFill>
            </a:endParaRPr>
          </a:p>
        </p:txBody>
      </p:sp>
      <p:sp>
        <p:nvSpPr>
          <p:cNvPr id="40963" name="Text Box 3"/>
          <p:cNvSpPr txBox="1">
            <a:spLocks noChangeArrowheads="1"/>
          </p:cNvSpPr>
          <p:nvPr/>
        </p:nvSpPr>
        <p:spPr bwMode="auto">
          <a:xfrm>
            <a:off x="3563938" y="568166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40964"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40965"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40966" name="Retângulo 6"/>
          <p:cNvSpPr>
            <a:spLocks noChangeArrowheads="1"/>
          </p:cNvSpPr>
          <p:nvPr/>
        </p:nvSpPr>
        <p:spPr bwMode="auto">
          <a:xfrm>
            <a:off x="34925" y="801688"/>
            <a:ext cx="91090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000" b="1"/>
              <a:t>Normatização para coleta:</a:t>
            </a:r>
            <a:endParaRPr lang="pt-BR" altLang="pt-BR" sz="2000"/>
          </a:p>
          <a:p>
            <a:pPr algn="just">
              <a:lnSpc>
                <a:spcPct val="150000"/>
              </a:lnSpc>
            </a:pPr>
            <a:r>
              <a:rPr lang="pt-BR" altLang="pt-BR" sz="2000"/>
              <a:t>As amostras são coletadas pelos municípios e enviadas ao LACEN dentro das normas de Biossegurança e Qualidade. Estas serão encaminhadas ao Instituto </a:t>
            </a:r>
            <a:r>
              <a:rPr lang="pt-BR" altLang="pt-BR" sz="2000" b="1"/>
              <a:t>Evandro Chagas </a:t>
            </a:r>
            <a:r>
              <a:rPr lang="pt-BR" altLang="pt-BR" sz="2000"/>
              <a:t>onde serão processadas. </a:t>
            </a:r>
          </a:p>
          <a:p>
            <a:pPr algn="just">
              <a:lnSpc>
                <a:spcPct val="150000"/>
              </a:lnSpc>
            </a:pPr>
            <a:r>
              <a:rPr lang="pt-BR" altLang="pt-BR" sz="2000" b="1"/>
              <a:t>Metodologias: PCR e Isolamento Viral;</a:t>
            </a:r>
            <a:endParaRPr lang="pt-BR" altLang="pt-BR" sz="2000"/>
          </a:p>
          <a:p>
            <a:pPr algn="just">
              <a:lnSpc>
                <a:spcPct val="150000"/>
              </a:lnSpc>
            </a:pPr>
            <a:r>
              <a:rPr lang="pt-BR" altLang="pt-BR" sz="2000"/>
              <a:t> </a:t>
            </a:r>
          </a:p>
          <a:p>
            <a:pPr algn="just">
              <a:lnSpc>
                <a:spcPct val="150000"/>
              </a:lnSpc>
            </a:pPr>
            <a:r>
              <a:rPr lang="pt-BR" altLang="pt-BR" sz="2000" b="1"/>
              <a:t>Outros Laboratórios de Diagnósticos:</a:t>
            </a:r>
            <a:endParaRPr lang="pt-BR" altLang="pt-BR" sz="2000"/>
          </a:p>
          <a:p>
            <a:pPr algn="just">
              <a:lnSpc>
                <a:spcPct val="150000"/>
              </a:lnSpc>
            </a:pPr>
            <a:r>
              <a:rPr lang="pt-BR" altLang="pt-BR" sz="2000"/>
              <a:t>Instituto Evandro Chagas;</a:t>
            </a:r>
          </a:p>
          <a:p>
            <a:pPr algn="just">
              <a:lnSpc>
                <a:spcPct val="150000"/>
              </a:lnSpc>
            </a:pPr>
            <a:r>
              <a:rPr lang="pt-BR" altLang="pt-BR" sz="2000"/>
              <a:t>LACEN: CE, PE, DF, PR;</a:t>
            </a:r>
          </a:p>
          <a:p>
            <a:pPr algn="just">
              <a:lnSpc>
                <a:spcPct val="150000"/>
              </a:lnSpc>
            </a:pPr>
            <a:r>
              <a:rPr lang="pt-BR" altLang="pt-BR" sz="2000"/>
              <a:t>Adolfo Lutz -SP;</a:t>
            </a:r>
          </a:p>
          <a:p>
            <a:pPr algn="just">
              <a:lnSpc>
                <a:spcPct val="150000"/>
              </a:lnSpc>
            </a:pPr>
            <a:r>
              <a:rPr lang="pt-BR" altLang="pt-BR" sz="2000"/>
              <a:t>Instituto Osvaldo Cruz – RJ;</a:t>
            </a:r>
            <a:endParaRPr lang="pt-BR" altLang="pt-BR" sz="2200"/>
          </a:p>
        </p:txBody>
      </p:sp>
      <p:sp>
        <p:nvSpPr>
          <p:cNvPr id="2" name="Espaço Reservado para Rodapé 1"/>
          <p:cNvSpPr>
            <a:spLocks noGrp="1"/>
          </p:cNvSpPr>
          <p:nvPr>
            <p:ph type="ftr" sz="quarter" idx="11"/>
          </p:nvPr>
        </p:nvSpPr>
        <p:spPr/>
        <p:txBody>
          <a:bodyPr/>
          <a:lstStyle/>
          <a:p>
            <a:pPr>
              <a:defRPr/>
            </a:pPr>
            <a:endParaRPr lang="pt-BR" dirty="0"/>
          </a:p>
        </p:txBody>
      </p:sp>
      <p:pic>
        <p:nvPicPr>
          <p:cNvPr id="409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68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AÇÕES DE CONTROLE DE VETORES</a:t>
            </a:r>
            <a:endParaRPr lang="pt-BR" altLang="pt-BR" sz="3200">
              <a:solidFill>
                <a:srgbClr val="0070C0"/>
              </a:solidFill>
            </a:endParaRPr>
          </a:p>
        </p:txBody>
      </p:sp>
      <p:sp>
        <p:nvSpPr>
          <p:cNvPr id="41987"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41988"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41989" name="Retângulo 6"/>
          <p:cNvSpPr>
            <a:spLocks noChangeArrowheads="1"/>
          </p:cNvSpPr>
          <p:nvPr/>
        </p:nvSpPr>
        <p:spPr bwMode="auto">
          <a:xfrm>
            <a:off x="0" y="90805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000"/>
              <a:t>	O mais importante é evitar os criadouros dos mosquitos que podem transmitir a doença. Isso previne tanto a ocorrência de surtos de dengue como de Chikungunya. </a:t>
            </a:r>
          </a:p>
          <a:p>
            <a:pPr algn="just">
              <a:lnSpc>
                <a:spcPct val="150000"/>
              </a:lnSpc>
            </a:pPr>
            <a:r>
              <a:rPr lang="pt-BR" altLang="pt-BR" sz="2000"/>
              <a:t>	Quando há notificação de caso suspeito, as Secretarias Municipais de Saúde devem adotar ações de eliminação de focos do mosquito nas áreas próximas à residência, ao local de atendimento dos pacientes e nos aeroportos internacionais da cidade em que aqueles residam, basicamente, não deixar acumular água em recipientes.</a:t>
            </a:r>
          </a:p>
          <a:p>
            <a:pPr algn="just">
              <a:lnSpc>
                <a:spcPct val="150000"/>
              </a:lnSpc>
            </a:pPr>
            <a:endParaRPr lang="pt-BR" altLang="pt-BR" sz="2200"/>
          </a:p>
        </p:txBody>
      </p:sp>
      <p:pic>
        <p:nvPicPr>
          <p:cNvPr id="41990" name="Picture 8" descr="http://dengueportalprofessor.files.wordpress.com/2010/10/dicas-dengu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167188"/>
            <a:ext cx="33480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419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0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AÇÕES DE CONTROLE DE VETORES</a:t>
            </a:r>
            <a:endParaRPr lang="pt-BR" altLang="pt-BR" sz="3200">
              <a:solidFill>
                <a:srgbClr val="0070C0"/>
              </a:solidFill>
            </a:endParaRPr>
          </a:p>
        </p:txBody>
      </p:sp>
      <p:sp>
        <p:nvSpPr>
          <p:cNvPr id="43011"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43012"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43013" name="Retângulo 6"/>
          <p:cNvSpPr>
            <a:spLocks noChangeArrowheads="1"/>
          </p:cNvSpPr>
          <p:nvPr/>
        </p:nvSpPr>
        <p:spPr bwMode="auto">
          <a:xfrm>
            <a:off x="0" y="908050"/>
            <a:ext cx="9144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000"/>
              <a:t>	 Entre outras medidas, são muito efetivas: verificar se a caixa d´água está bem fechada; não acumular vasilhames no quintal; verificar se as calhas não estão entupidas; e colocar areia nos pratos dos vasos de planta.  As medidas que as pessoas devem tomar são exatamente as mesmas recomendadas para a prevenção da dengue.</a:t>
            </a:r>
          </a:p>
          <a:p>
            <a:pPr algn="just">
              <a:lnSpc>
                <a:spcPct val="150000"/>
              </a:lnSpc>
            </a:pPr>
            <a:endParaRPr lang="pt-BR" altLang="pt-BR" sz="2200"/>
          </a:p>
        </p:txBody>
      </p:sp>
      <p:pic>
        <p:nvPicPr>
          <p:cNvPr id="43014" name="Picture 6" descr="http://ddsonline.herbertfariatrei.netdna-cdn.com/images/stories/artigos/medidas-preventivas-den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213100"/>
            <a:ext cx="65214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pPr>
              <a:defRPr/>
            </a:pPr>
            <a:endParaRPr lang="pt-BR" dirty="0"/>
          </a:p>
        </p:txBody>
      </p:sp>
      <p:pic>
        <p:nvPicPr>
          <p:cNvPr id="430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528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7"/>
          <p:cNvSpPr txBox="1">
            <a:spLocks noChangeArrowheads="1"/>
          </p:cNvSpPr>
          <p:nvPr/>
        </p:nvSpPr>
        <p:spPr bwMode="auto">
          <a:xfrm>
            <a:off x="0" y="25717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AÇÕES DE PREVENÇÃO</a:t>
            </a:r>
          </a:p>
        </p:txBody>
      </p:sp>
      <p:sp>
        <p:nvSpPr>
          <p:cNvPr id="44035" name="Text Box 3"/>
          <p:cNvSpPr txBox="1">
            <a:spLocks noChangeArrowheads="1"/>
          </p:cNvSpPr>
          <p:nvPr/>
        </p:nvSpPr>
        <p:spPr bwMode="auto">
          <a:xfrm>
            <a:off x="3765550" y="5846763"/>
            <a:ext cx="5378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44036"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44037"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44038" name="Retângulo 6"/>
          <p:cNvSpPr>
            <a:spLocks noChangeArrowheads="1"/>
          </p:cNvSpPr>
          <p:nvPr/>
        </p:nvSpPr>
        <p:spPr bwMode="auto">
          <a:xfrm>
            <a:off x="0" y="1100138"/>
            <a:ext cx="91090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50000"/>
              </a:lnSpc>
              <a:buFont typeface="Wingdings 3" pitchFamily="18" charset="2"/>
              <a:buChar char=""/>
            </a:pPr>
            <a:r>
              <a:rPr lang="pt-BR" altLang="pt-BR" sz="2000"/>
              <a:t>Plano de Contingência(SES);</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000"/>
              <a:t>Plano Estadual de Mídia;</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200"/>
              <a:t>Liraa Nacional – </a:t>
            </a:r>
            <a:r>
              <a:rPr lang="pt-BR" altLang="pt-BR" sz="2000"/>
              <a:t>realizado entre os dias 20 a 24 de Outubro;</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200"/>
              <a:t>Ações pós Liraa – Envolvimento dos prefeitos;</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200"/>
              <a:t>Entrevista do Ministro da Saúde – 04/11</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200"/>
              <a:t>Dia “D” de mobilizações – dia 06/12</a:t>
            </a:r>
          </a:p>
          <a:p>
            <a:pPr marL="342900" indent="-342900" algn="just">
              <a:lnSpc>
                <a:spcPct val="150000"/>
              </a:lnSpc>
              <a:buFontTx/>
              <a:buChar char="-"/>
            </a:pPr>
            <a:endParaRPr lang="pt-BR" altLang="pt-BR" sz="1000"/>
          </a:p>
          <a:p>
            <a:pPr marL="342900" indent="-342900" algn="just">
              <a:lnSpc>
                <a:spcPct val="150000"/>
              </a:lnSpc>
              <a:buFont typeface="Wingdings 3" pitchFamily="18" charset="2"/>
              <a:buChar char=""/>
            </a:pPr>
            <a:r>
              <a:rPr lang="pt-BR" altLang="pt-BR" sz="2000"/>
              <a:t>Intensificação das ações de controle de vetores</a:t>
            </a:r>
            <a:r>
              <a:rPr lang="pt-BR" altLang="pt-BR" sz="2000" b="1"/>
              <a:t>.</a:t>
            </a:r>
            <a:endParaRPr lang="pt-BR" altLang="pt-BR" sz="2200" b="1"/>
          </a:p>
        </p:txBody>
      </p:sp>
      <p:sp>
        <p:nvSpPr>
          <p:cNvPr id="2" name="Espaço Reservado para Rodapé 1"/>
          <p:cNvSpPr>
            <a:spLocks noGrp="1"/>
          </p:cNvSpPr>
          <p:nvPr>
            <p:ph type="ftr" sz="quarter" idx="11"/>
          </p:nvPr>
        </p:nvSpPr>
        <p:spPr/>
        <p:txBody>
          <a:bodyPr/>
          <a:lstStyle/>
          <a:p>
            <a:pPr>
              <a:defRPr/>
            </a:pPr>
            <a:endParaRPr lang="pt-BR" dirty="0"/>
          </a:p>
        </p:txBody>
      </p:sp>
      <p:pic>
        <p:nvPicPr>
          <p:cNvPr id="440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780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p:cNvSpPr txBox="1">
            <a:spLocks noChangeArrowheads="1"/>
          </p:cNvSpPr>
          <p:nvPr/>
        </p:nvSpPr>
        <p:spPr bwMode="auto">
          <a:xfrm>
            <a:off x="539750" y="250825"/>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3200" b="1">
                <a:solidFill>
                  <a:srgbClr val="0070C0"/>
                </a:solidFill>
              </a:rPr>
              <a:t>NOTIFICAÇÃO IMEDIATA </a:t>
            </a:r>
            <a:endParaRPr lang="pt-BR" altLang="pt-BR" sz="3200">
              <a:solidFill>
                <a:srgbClr val="0070C0"/>
              </a:solidFill>
            </a:endParaRPr>
          </a:p>
        </p:txBody>
      </p:sp>
      <p:sp>
        <p:nvSpPr>
          <p:cNvPr id="45059" name="Text Box 3"/>
          <p:cNvSpPr txBox="1">
            <a:spLocks noChangeArrowheads="1"/>
          </p:cNvSpPr>
          <p:nvPr/>
        </p:nvSpPr>
        <p:spPr bwMode="auto">
          <a:xfrm>
            <a:off x="3765550" y="51577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45060"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45061"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45062" name="Retângulo 6"/>
          <p:cNvSpPr>
            <a:spLocks noChangeArrowheads="1"/>
          </p:cNvSpPr>
          <p:nvPr/>
        </p:nvSpPr>
        <p:spPr bwMode="auto">
          <a:xfrm>
            <a:off x="0" y="10525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a:t>	</a:t>
            </a:r>
            <a:r>
              <a:rPr lang="pt-BR" altLang="pt-BR" sz="2400"/>
              <a:t> Os casos suspeitos de Chikungunya devem ser comunicados e/ou notificados em até 24 horas a partir da suspeita inicial para o </a:t>
            </a:r>
            <a:r>
              <a:rPr lang="pt-BR" altLang="pt-BR" sz="2400" b="1"/>
              <a:t>CIEVS Estadual</a:t>
            </a:r>
            <a:r>
              <a:rPr lang="pt-BR" altLang="pt-BR" sz="2400"/>
              <a:t> pelos telefones </a:t>
            </a:r>
            <a:r>
              <a:rPr lang="pt-BR" altLang="pt-BR" sz="2400" b="1"/>
              <a:t>0800-647-1650 ou (67) 8457-4422</a:t>
            </a:r>
            <a:r>
              <a:rPr lang="pt-BR" altLang="pt-BR" sz="2400"/>
              <a:t> ou e-mails: </a:t>
            </a:r>
            <a:r>
              <a:rPr lang="pt-BR" altLang="pt-BR" sz="2400" b="1"/>
              <a:t>cievs.ms@hotmail.com</a:t>
            </a:r>
            <a:r>
              <a:rPr lang="pt-BR" altLang="pt-BR" sz="2400"/>
              <a:t> e </a:t>
            </a:r>
            <a:r>
              <a:rPr lang="pt-BR" altLang="pt-BR" sz="2400" b="1"/>
              <a:t>cievs@saude.ms.gov.br</a:t>
            </a:r>
            <a:r>
              <a:rPr lang="pt-BR" altLang="pt-BR" sz="2400"/>
              <a:t>. Qualquer estabelecimento de saúde, público ou privado, deve informar a ocorrência de casos suspeitos às Secretarias Municipais e Estadual de Saúde e ao CIEVS;</a:t>
            </a:r>
          </a:p>
          <a:p>
            <a:pPr algn="just">
              <a:lnSpc>
                <a:spcPct val="150000"/>
              </a:lnSpc>
            </a:pPr>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450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59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2987675" y="263525"/>
          <a:ext cx="3154363" cy="3597275"/>
        </p:xfrm>
        <a:graphic>
          <a:graphicData uri="http://schemas.openxmlformats.org/presentationml/2006/ole">
            <mc:AlternateContent xmlns:mc="http://schemas.openxmlformats.org/markup-compatibility/2006">
              <mc:Choice xmlns:v="urn:schemas-microsoft-com:vml" Requires="v">
                <p:oleObj spid="_x0000_s1026" name="CorelDRAW" r:id="rId3" imgW="4562475" imgH="4600575" progId="CorelDRAW.Graphic.13">
                  <p:embed/>
                </p:oleObj>
              </mc:Choice>
              <mc:Fallback>
                <p:oleObj name="CorelDRAW" r:id="rId3" imgW="4562475" imgH="4600575" progId="CorelDRAW.Graphic.1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63525"/>
                        <a:ext cx="3154363"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Text Box 3"/>
          <p:cNvSpPr txBox="1">
            <a:spLocks noChangeArrowheads="1"/>
          </p:cNvSpPr>
          <p:nvPr/>
        </p:nvSpPr>
        <p:spPr bwMode="auto">
          <a:xfrm>
            <a:off x="990600" y="5191125"/>
            <a:ext cx="75628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pPr>
            <a:r>
              <a:rPr lang="pt-BR" altLang="pt-BR" b="1"/>
              <a:t>Av. Ceará nº 2.772 – Vila Taquari – Campo Grande/MS</a:t>
            </a:r>
          </a:p>
          <a:p>
            <a:pPr algn="ctr" eaLnBrk="1" hangingPunct="1">
              <a:lnSpc>
                <a:spcPct val="115000"/>
              </a:lnSpc>
            </a:pPr>
            <a:r>
              <a:rPr lang="pt-BR" altLang="pt-BR" b="1"/>
              <a:t>CEP.: 79020-391 – Fone (fax): (67) 3361-9801 / 3361-5384 / 3361-3283</a:t>
            </a:r>
          </a:p>
          <a:p>
            <a:pPr algn="ctr" eaLnBrk="1" hangingPunct="1">
              <a:lnSpc>
                <a:spcPct val="115000"/>
              </a:lnSpc>
            </a:pPr>
            <a:r>
              <a:rPr lang="pt-BR" altLang="pt-BR" b="1"/>
              <a:t>www.saude.ms.gov.br           ccv@saude.ms.gov.br</a:t>
            </a:r>
            <a:endParaRPr lang="pt-BR" altLang="pt-BR" sz="2800" b="1">
              <a:latin typeface="Times New Roman" pitchFamily="18" charset="0"/>
            </a:endParaRPr>
          </a:p>
        </p:txBody>
      </p:sp>
      <p:sp>
        <p:nvSpPr>
          <p:cNvPr id="125956" name="Text Box 4"/>
          <p:cNvSpPr txBox="1">
            <a:spLocks noChangeArrowheads="1"/>
          </p:cNvSpPr>
          <p:nvPr/>
        </p:nvSpPr>
        <p:spPr bwMode="auto">
          <a:xfrm>
            <a:off x="0" y="4005263"/>
            <a:ext cx="9144000" cy="958850"/>
          </a:xfrm>
          <a:prstGeom prst="rect">
            <a:avLst/>
          </a:prstGeom>
          <a:noFill/>
          <a:ln w="9525">
            <a:noFill/>
            <a:miter lim="800000"/>
            <a:headEnd/>
            <a:tailEnd/>
          </a:ln>
        </p:spPr>
        <p:txBody>
          <a:bodyPr lIns="91428" tIns="45715" rIns="91428" bIns="45715">
            <a:spAutoFit/>
          </a:bodyPr>
          <a:lstStyle/>
          <a:p>
            <a:pPr algn="ctr">
              <a:lnSpc>
                <a:spcPct val="150000"/>
              </a:lnSpc>
              <a:defRPr/>
            </a:pPr>
            <a:r>
              <a:rPr lang="pt-BR" sz="2400" b="1" dirty="0">
                <a:effectLst>
                  <a:outerShdw blurRad="38100" dist="38100" dir="2700000" algn="tl">
                    <a:srgbClr val="C0C0C0"/>
                  </a:outerShdw>
                </a:effectLst>
              </a:rPr>
              <a:t>COORDENADORIA CONTROLE DE VETORES</a:t>
            </a:r>
          </a:p>
          <a:p>
            <a:pPr algn="ctr">
              <a:lnSpc>
                <a:spcPct val="150000"/>
              </a:lnSpc>
              <a:defRPr/>
            </a:pPr>
            <a:endParaRPr lang="pt-BR" sz="1400" b="1" dirty="0">
              <a:effectLst>
                <a:outerShdw blurRad="38100" dist="38100" dir="2700000" algn="tl">
                  <a:srgbClr val="C0C0C0"/>
                </a:outerShdw>
              </a:effectLst>
            </a:endParaRPr>
          </a:p>
        </p:txBody>
      </p:sp>
      <p:sp>
        <p:nvSpPr>
          <p:cNvPr id="2" name="Espaço Reservado para Rodapé 1"/>
          <p:cNvSpPr>
            <a:spLocks noGrp="1"/>
          </p:cNvSpPr>
          <p:nvPr>
            <p:ph type="ftr" sz="quarter" idx="11"/>
          </p:nvPr>
        </p:nvSpPr>
        <p:spPr/>
        <p:txBody>
          <a:bodyPr/>
          <a:lstStyle/>
          <a:p>
            <a:pPr>
              <a:defRPr/>
            </a:pPr>
            <a:endParaRPr lang="pt-BR"/>
          </a:p>
        </p:txBody>
      </p:sp>
    </p:spTree>
    <p:extLst>
      <p:ext uri="{BB962C8B-B14F-4D97-AF65-F5344CB8AC3E}">
        <p14:creationId xmlns:p14="http://schemas.microsoft.com/office/powerpoint/2010/main" val="188648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0" y="250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FEBRE DO CHIKUNGUNYA</a:t>
            </a:r>
          </a:p>
        </p:txBody>
      </p:sp>
      <p:sp>
        <p:nvSpPr>
          <p:cNvPr id="19459" name="Text Box 3"/>
          <p:cNvSpPr txBox="1">
            <a:spLocks noChangeArrowheads="1"/>
          </p:cNvSpPr>
          <p:nvPr/>
        </p:nvSpPr>
        <p:spPr bwMode="auto">
          <a:xfrm>
            <a:off x="-314325" y="58054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19460"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19461" name="Rectangle 7"/>
          <p:cNvSpPr>
            <a:spLocks noChangeArrowheads="1"/>
          </p:cNvSpPr>
          <p:nvPr/>
        </p:nvSpPr>
        <p:spPr bwMode="auto">
          <a:xfrm>
            <a:off x="0" y="69215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r>
              <a:rPr lang="pt-BR" altLang="pt-BR" sz="2000"/>
              <a:t>	</a:t>
            </a:r>
            <a:r>
              <a:rPr lang="pt-BR" altLang="pt-BR" sz="2400"/>
              <a:t>Estudos analisaram que houve uma mutação no vírus, alterando para 48 horas o seu crescimento no mosquito, antes de desenvolvido em um ciclo de 6 a 7 dias. A taxa de mortalidade é de 65% quando o paciente sofre de outras doenças (diabetes, hipertensos e outras comorbidades) quanto mais idosas o paciente maior a probabilidade de óbito. Foi comprovado que o mosquito tem a capacidade de suportar os dois vírus ao mesmo tempo (dengue</a:t>
            </a:r>
            <a:r>
              <a:rPr lang="pt-BR" altLang="pt-BR" sz="2400" b="1"/>
              <a:t> </a:t>
            </a:r>
            <a:r>
              <a:rPr lang="pt-BR" altLang="pt-BR" sz="2400"/>
              <a:t>e</a:t>
            </a:r>
            <a:r>
              <a:rPr lang="pt-BR" altLang="pt-BR" sz="2400" b="1"/>
              <a:t> </a:t>
            </a:r>
            <a:r>
              <a:rPr lang="pt-BR" altLang="pt-BR" sz="2400"/>
              <a:t>CHIK), porém os casos de co-infecção são raros;</a:t>
            </a:r>
            <a:endParaRPr lang="pt-BR" altLang="pt-BR" sz="2200"/>
          </a:p>
          <a:p>
            <a:pPr>
              <a:lnSpc>
                <a:spcPct val="150000"/>
              </a:lnSpc>
            </a:pPr>
            <a:endParaRPr lang="pt-BR" altLang="pt-BR" sz="2000"/>
          </a:p>
        </p:txBody>
      </p:sp>
      <p:sp>
        <p:nvSpPr>
          <p:cNvPr id="2" name="Espaço Reservado para Rodapé 1"/>
          <p:cNvSpPr>
            <a:spLocks noGrp="1"/>
          </p:cNvSpPr>
          <p:nvPr>
            <p:ph type="ftr" sz="quarter" idx="11"/>
          </p:nvPr>
        </p:nvSpPr>
        <p:spPr/>
        <p:txBody>
          <a:bodyPr/>
          <a:lstStyle/>
          <a:p>
            <a:pPr>
              <a:defRPr/>
            </a:pPr>
            <a:endParaRPr lang="pt-BR" dirty="0"/>
          </a:p>
        </p:txBody>
      </p:sp>
      <p:pic>
        <p:nvPicPr>
          <p:cNvPr id="194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18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0" y="325438"/>
            <a:ext cx="917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FEBRE DO CHIKUNGUNYA</a:t>
            </a:r>
          </a:p>
        </p:txBody>
      </p:sp>
      <p:sp>
        <p:nvSpPr>
          <p:cNvPr id="20483" name="Text Box 3"/>
          <p:cNvSpPr txBox="1">
            <a:spLocks noChangeArrowheads="1"/>
          </p:cNvSpPr>
          <p:nvPr/>
        </p:nvSpPr>
        <p:spPr bwMode="auto">
          <a:xfrm>
            <a:off x="3765550" y="501967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0484"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0485" name="Rectangle 7"/>
          <p:cNvSpPr>
            <a:spLocks noChangeArrowheads="1"/>
          </p:cNvSpPr>
          <p:nvPr/>
        </p:nvSpPr>
        <p:spPr bwMode="auto">
          <a:xfrm>
            <a:off x="0" y="1196975"/>
            <a:ext cx="910907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r>
              <a:rPr lang="pt-BR" altLang="pt-BR" sz="2000"/>
              <a:t>	</a:t>
            </a:r>
            <a:r>
              <a:rPr lang="pt-BR" altLang="pt-BR" sz="2400"/>
              <a:t>No ano de 2013 foi registrada a transmissão autóctone da doença em vários países do Caribe e atualmente o vírus foi introduzido na região que faz divisa com o Brasil (Guiana Francesa - divisa com o Amapá). Os surtos aumentaram no Caribe, República Dominicana, Haiti. Em setembro foram notificados na Costa da Colômbia, Venezuela, Ilhas Espanholas e primeiro caso no Amapá, Bahia e Equador. </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204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46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FEBRE DO CHIKUNGUNYA</a:t>
            </a:r>
          </a:p>
        </p:txBody>
      </p:sp>
      <p:sp>
        <p:nvSpPr>
          <p:cNvPr id="21507" name="Text Box 3"/>
          <p:cNvSpPr txBox="1">
            <a:spLocks noChangeArrowheads="1"/>
          </p:cNvSpPr>
          <p:nvPr/>
        </p:nvSpPr>
        <p:spPr bwMode="auto">
          <a:xfrm>
            <a:off x="3765550" y="558958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1508"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1509" name="Rectangle 7"/>
          <p:cNvSpPr>
            <a:spLocks noChangeArrowheads="1"/>
          </p:cNvSpPr>
          <p:nvPr/>
        </p:nvSpPr>
        <p:spPr bwMode="auto">
          <a:xfrm>
            <a:off x="0" y="842963"/>
            <a:ext cx="9109075"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400">
                <a:ea typeface="Times New Roman" pitchFamily="18" charset="0"/>
                <a:cs typeface="Arial" charset="0"/>
              </a:rPr>
              <a:t>Em 10 meses o surto consegue se espalhar pelo continente, isto significa que, quando começar o período do verão o Brasil corre risco muito alto de transmissão;</a:t>
            </a:r>
            <a:r>
              <a:rPr lang="pt-BR" altLang="pt-BR" sz="2000">
                <a:ea typeface="Times New Roman" pitchFamily="18" charset="0"/>
                <a:cs typeface="Arial" charset="0"/>
              </a:rPr>
              <a:t> </a:t>
            </a:r>
          </a:p>
          <a:p>
            <a:pPr indent="449263" algn="just" eaLnBrk="0" hangingPunct="0">
              <a:lnSpc>
                <a:spcPct val="150000"/>
              </a:lnSpc>
            </a:pPr>
            <a:r>
              <a:rPr lang="pt-BR" altLang="pt-BR" sz="2400">
                <a:ea typeface="Times New Roman" pitchFamily="18" charset="0"/>
                <a:cs typeface="Arial" charset="0"/>
              </a:rPr>
              <a:t>Até a SE 40 (04/10/2014) no Brasil já foram registrados casos autóctones sendo os primeiros confirmados em Amapá, Feira de Santana e estão em investigação, Bahia, Roraima e Paraná, existem casos importados confirmados em (AM, PA, RR, CE, PE, MG, GO, DF, PR) sendo que o vírus é o transmitido na região do Caribe. </a:t>
            </a:r>
          </a:p>
          <a:p>
            <a:pPr indent="449263" algn="just" eaLnBrk="0" hangingPunct="0">
              <a:lnSpc>
                <a:spcPct val="150000"/>
              </a:lnSpc>
            </a:pPr>
            <a:endParaRPr lang="pt-BR" altLang="pt-BR">
              <a:ea typeface="Times New Roman" pitchFamily="18" charset="0"/>
              <a:cs typeface="Arial" charset="0"/>
            </a:endParaRPr>
          </a:p>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 name="Espaço Reservado para Rodapé 1"/>
          <p:cNvSpPr>
            <a:spLocks noGrp="1"/>
          </p:cNvSpPr>
          <p:nvPr>
            <p:ph type="ftr" sz="quarter" idx="11"/>
          </p:nvPr>
        </p:nvSpPr>
        <p:spPr/>
        <p:txBody>
          <a:bodyPr/>
          <a:lstStyle/>
          <a:p>
            <a:pPr>
              <a:defRPr/>
            </a:pPr>
            <a:endParaRPr lang="pt-BR" dirty="0"/>
          </a:p>
        </p:txBody>
      </p:sp>
      <p:pic>
        <p:nvPicPr>
          <p:cNvPr id="215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9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26988" y="33338"/>
            <a:ext cx="911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MANIFESTAÇÕES CLINICAS</a:t>
            </a:r>
            <a:endParaRPr lang="pt-BR" altLang="pt-BR" sz="3200">
              <a:solidFill>
                <a:srgbClr val="0070C0"/>
              </a:solidFill>
            </a:endParaRPr>
          </a:p>
        </p:txBody>
      </p:sp>
      <p:sp>
        <p:nvSpPr>
          <p:cNvPr id="22531" name="Text Box 3"/>
          <p:cNvSpPr txBox="1">
            <a:spLocks noChangeArrowheads="1"/>
          </p:cNvSpPr>
          <p:nvPr/>
        </p:nvSpPr>
        <p:spPr bwMode="auto">
          <a:xfrm>
            <a:off x="3730625" y="544512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2532"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2533"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pic>
        <p:nvPicPr>
          <p:cNvPr id="22534" name="Imagem 5" descr="MANIFESTAÇÕES CLINICA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51138"/>
            <a:ext cx="5616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tângulo 6"/>
          <p:cNvSpPr>
            <a:spLocks noChangeArrowheads="1"/>
          </p:cNvSpPr>
          <p:nvPr/>
        </p:nvSpPr>
        <p:spPr bwMode="auto">
          <a:xfrm>
            <a:off x="57150" y="715963"/>
            <a:ext cx="9051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400"/>
              <a:t>	</a:t>
            </a:r>
            <a:r>
              <a:rPr lang="pt-BR" altLang="pt-BR" sz="2000"/>
              <a:t>Febre de inicio súbito acima de 38,5 graus, dores intensas nas articulações de pés e mãos – dedos, tornozelos e pulsos. Pode ocorrer, também, dor de cabeça, dores nos músculos e manchas vermelhas na pele. </a:t>
            </a:r>
          </a:p>
          <a:p>
            <a:pPr algn="just">
              <a:lnSpc>
                <a:spcPct val="150000"/>
              </a:lnSpc>
            </a:pPr>
            <a:r>
              <a:rPr lang="pt-BR" altLang="pt-BR" sz="2000"/>
              <a:t>	Cerca de 30% dos casos não chegam a desenvolver sintomas.</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225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0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p:cNvSpPr>
          <p:nvPr/>
        </p:nvSpPr>
        <p:spPr bwMode="auto">
          <a:xfrm>
            <a:off x="0" y="44450"/>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pt-BR" altLang="pt-BR" sz="2600">
              <a:solidFill>
                <a:srgbClr val="FF3300"/>
              </a:solidFill>
              <a:latin typeface="Arial Black" pitchFamily="34" charset="0"/>
            </a:endParaRPr>
          </a:p>
        </p:txBody>
      </p:sp>
      <p:pic>
        <p:nvPicPr>
          <p:cNvPr id="23555" name="Imagem 6" descr="MANIFESTAÇÕES CLINICAS 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6246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3"/>
          <p:cNvSpPr txBox="1">
            <a:spLocks noChangeArrowheads="1"/>
          </p:cNvSpPr>
          <p:nvPr/>
        </p:nvSpPr>
        <p:spPr bwMode="auto">
          <a:xfrm>
            <a:off x="3765550" y="5788025"/>
            <a:ext cx="537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235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13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m 4" descr="MANIFESTAÇÕES CLINICAS 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913"/>
            <a:ext cx="744855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3765550" y="5875338"/>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 name="Espaço Reservado para Rodapé 1"/>
          <p:cNvSpPr>
            <a:spLocks noGrp="1"/>
          </p:cNvSpPr>
          <p:nvPr>
            <p:ph type="ftr" sz="quarter" idx="11"/>
          </p:nvPr>
        </p:nvSpPr>
        <p:spPr/>
        <p:txBody>
          <a:bodyPr/>
          <a:lstStyle/>
          <a:p>
            <a:pPr>
              <a:defRPr/>
            </a:pPr>
            <a:endParaRPr lang="pt-BR" dirty="0"/>
          </a:p>
        </p:txBody>
      </p:sp>
      <p:pic>
        <p:nvPicPr>
          <p:cNvPr id="2458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656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0" y="349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altLang="pt-BR" sz="3200" b="1">
                <a:solidFill>
                  <a:srgbClr val="0070C0"/>
                </a:solidFill>
              </a:rPr>
              <a:t>FORMAS CLINICAS</a:t>
            </a:r>
            <a:endParaRPr lang="pt-BR" altLang="pt-BR" sz="3200">
              <a:solidFill>
                <a:srgbClr val="0070C0"/>
              </a:solidFill>
            </a:endParaRPr>
          </a:p>
        </p:txBody>
      </p:sp>
      <p:sp>
        <p:nvSpPr>
          <p:cNvPr id="25603" name="Text Box 3"/>
          <p:cNvSpPr txBox="1">
            <a:spLocks noChangeArrowheads="1"/>
          </p:cNvSpPr>
          <p:nvPr/>
        </p:nvSpPr>
        <p:spPr bwMode="auto">
          <a:xfrm>
            <a:off x="3765550" y="5516563"/>
            <a:ext cx="537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pt-BR" altLang="pt-BR" sz="1300" b="1">
                <a:latin typeface="Tahoma" pitchFamily="34" charset="0"/>
              </a:rPr>
              <a:t>FONTE: MINISTÉRIO DA SAÚDE</a:t>
            </a:r>
          </a:p>
        </p:txBody>
      </p:sp>
      <p:sp>
        <p:nvSpPr>
          <p:cNvPr id="25604" name="Text Box 4"/>
          <p:cNvSpPr txBox="1">
            <a:spLocks noChangeArrowheads="1"/>
          </p:cNvSpPr>
          <p:nvPr/>
        </p:nvSpPr>
        <p:spPr bwMode="auto">
          <a:xfrm>
            <a:off x="5076825" y="1108075"/>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pt-BR" altLang="pt-BR">
              <a:latin typeface="Garamond" pitchFamily="18" charset="0"/>
            </a:endParaRPr>
          </a:p>
        </p:txBody>
      </p:sp>
      <p:sp>
        <p:nvSpPr>
          <p:cNvPr id="25605" name="Rectangle 7"/>
          <p:cNvSpPr>
            <a:spLocks noChangeArrowheads="1"/>
          </p:cNvSpPr>
          <p:nvPr/>
        </p:nvSpPr>
        <p:spPr bwMode="auto">
          <a:xfrm>
            <a:off x="250825" y="3403600"/>
            <a:ext cx="84978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eaLnBrk="0" hangingPunct="0">
              <a:lnSpc>
                <a:spcPct val="150000"/>
              </a:lnSpc>
            </a:pPr>
            <a:r>
              <a:rPr lang="pt-BR" altLang="pt-BR" sz="2000">
                <a:ea typeface="Times New Roman" pitchFamily="18" charset="0"/>
                <a:cs typeface="Arial" charset="0"/>
              </a:rPr>
              <a:t>     </a:t>
            </a:r>
            <a:endParaRPr lang="pt-BR" altLang="pt-BR" sz="3200">
              <a:ea typeface="Times New Roman" pitchFamily="18" charset="0"/>
              <a:cs typeface="Arial" charset="0"/>
            </a:endParaRPr>
          </a:p>
        </p:txBody>
      </p:sp>
      <p:sp>
        <p:nvSpPr>
          <p:cNvPr id="25606" name="Retângulo 6"/>
          <p:cNvSpPr>
            <a:spLocks noChangeArrowheads="1"/>
          </p:cNvSpPr>
          <p:nvPr/>
        </p:nvSpPr>
        <p:spPr bwMode="auto">
          <a:xfrm>
            <a:off x="0" y="908050"/>
            <a:ext cx="9109075"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pt-BR" altLang="pt-BR" sz="2200" b="1"/>
              <a:t>Aguda: </a:t>
            </a:r>
            <a:r>
              <a:rPr lang="pt-BR" altLang="pt-BR" sz="2200"/>
              <a:t>febre súbita, dor articular intensa e outros sintomas que podem durar de 03 a 10 dias; os sintomas aparecem de forma brusca e compreendem febre alta, cefaleia, mialgia e artralgia (predominantemente nas extremidades e nas grandes articulações). Também é frequente a ocorrência de exantema maculopapular.</a:t>
            </a:r>
            <a:r>
              <a:rPr lang="pt-BR" altLang="pt-BR" sz="2200" b="1"/>
              <a:t> </a:t>
            </a:r>
          </a:p>
          <a:p>
            <a:pPr algn="just">
              <a:lnSpc>
                <a:spcPct val="150000"/>
              </a:lnSpc>
            </a:pPr>
            <a:endParaRPr lang="pt-BR" altLang="pt-BR" sz="2200" b="1"/>
          </a:p>
          <a:p>
            <a:pPr algn="just">
              <a:lnSpc>
                <a:spcPct val="150000"/>
              </a:lnSpc>
            </a:pPr>
            <a:r>
              <a:rPr lang="pt-BR" altLang="pt-BR" sz="2200" b="1"/>
              <a:t>Subaguda: </a:t>
            </a:r>
            <a:r>
              <a:rPr lang="pt-BR" altLang="pt-BR" sz="2200"/>
              <a:t>Após os dez primeiros dias, a maioria sentirá melhora na saúde geral, porém, pode ocorrer reincidência dos sinais. Isto é comum entre dois a três meses após o início da doença;</a:t>
            </a:r>
          </a:p>
          <a:p>
            <a:pPr algn="just">
              <a:lnSpc>
                <a:spcPct val="150000"/>
              </a:lnSpc>
            </a:pPr>
            <a:endParaRPr lang="pt-BR" altLang="pt-BR" sz="2400"/>
          </a:p>
          <a:p>
            <a:pPr algn="just">
              <a:lnSpc>
                <a:spcPct val="150000"/>
              </a:lnSpc>
            </a:pPr>
            <a:endParaRPr lang="pt-BR" altLang="pt-BR" sz="2400"/>
          </a:p>
        </p:txBody>
      </p:sp>
      <p:sp>
        <p:nvSpPr>
          <p:cNvPr id="2" name="Espaço Reservado para Rodapé 1"/>
          <p:cNvSpPr>
            <a:spLocks noGrp="1"/>
          </p:cNvSpPr>
          <p:nvPr>
            <p:ph type="ftr" sz="quarter" idx="11"/>
          </p:nvPr>
        </p:nvSpPr>
        <p:spPr/>
        <p:txBody>
          <a:bodyPr/>
          <a:lstStyle/>
          <a:p>
            <a:pPr>
              <a:defRPr/>
            </a:pPr>
            <a:endParaRPr lang="pt-BR" dirty="0"/>
          </a:p>
        </p:txBody>
      </p:sp>
      <p:pic>
        <p:nvPicPr>
          <p:cNvPr id="256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46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1190</Words>
  <Application>Microsoft Office PowerPoint</Application>
  <PresentationFormat>Apresentação na tela (4:3)</PresentationFormat>
  <Paragraphs>165</Paragraphs>
  <Slides>29</Slides>
  <Notes>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29</vt:i4>
      </vt:variant>
    </vt:vector>
  </HeadingPairs>
  <TitlesOfParts>
    <vt:vector size="31" baseType="lpstr">
      <vt:lpstr>Tema do Office</vt:lpstr>
      <vt:lpstr>CorelDRAW X3 Graphic</vt:lpstr>
      <vt:lpstr>FEBRE DO CHIKUNGUNYA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FEBRE DO CHIKUNGUNYA </dc:title>
  <dc:creator>Proprietario</dc:creator>
  <cp:lastModifiedBy>Proprietario</cp:lastModifiedBy>
  <cp:revision>1</cp:revision>
  <dcterms:created xsi:type="dcterms:W3CDTF">2014-12-02T13:04:43Z</dcterms:created>
  <dcterms:modified xsi:type="dcterms:W3CDTF">2014-12-02T13:05:11Z</dcterms:modified>
</cp:coreProperties>
</file>